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9" r:id="rId3"/>
    <p:sldId id="262" r:id="rId4"/>
    <p:sldId id="260" r:id="rId5"/>
    <p:sldId id="263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1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4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81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3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9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2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0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0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4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ABE20-AAAF-4A3E-BF89-BC80E52572C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FFCF-B99C-4AF3-A87F-D758D056F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2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38"/>
            <a:ext cx="6876256" cy="74150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  <a:t>Гены </a:t>
            </a:r>
            <a:r>
              <a:rPr lang="en-US" sz="2800" b="1" i="1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  <a:t>ATM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  <a:t>и </a:t>
            </a:r>
            <a:r>
              <a:rPr lang="en-US" sz="2800" b="1" i="1" dirty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  <a:t>TP</a:t>
            </a:r>
            <a:r>
              <a:rPr lang="ru-RU" sz="2800" b="1" i="1" dirty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  <a:t>53</a:t>
            </a:r>
            <a:r>
              <a:rPr lang="en-US" sz="2800" b="1" i="1" dirty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  <a:t>BP</a:t>
            </a:r>
            <a:r>
              <a:rPr lang="ru-RU" sz="2800" b="1" i="1" dirty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  <a:t>1 </a:t>
            </a:r>
            <a:r>
              <a:rPr lang="en-US" sz="2800" b="1" i="1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  <a:t>при </a:t>
            </a:r>
            <a:r>
              <a:rPr lang="ru-RU" sz="2800" b="1" dirty="0">
                <a:solidFill>
                  <a:srgbClr val="0070C0"/>
                </a:solidFill>
                <a:latin typeface="+mn-lt"/>
                <a:ea typeface="Verdana" pitchFamily="34" charset="0"/>
                <a:cs typeface="Times New Roman" pitchFamily="18" charset="0"/>
              </a:rPr>
              <a:t>сердечно-сосудистых заболеваниях</a:t>
            </a:r>
            <a:endParaRPr lang="ru-RU" sz="2800" dirty="0">
              <a:solidFill>
                <a:srgbClr val="0070C0"/>
              </a:solidFill>
              <a:latin typeface="+mn-lt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0" y="908371"/>
            <a:ext cx="9016776" cy="7200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rgbClr val="0070C0"/>
                </a:solidFill>
                <a:ea typeface="Verdana" pitchFamily="34" charset="0"/>
              </a:rPr>
              <a:t>Бабушкина Н.П.</a:t>
            </a:r>
            <a:r>
              <a:rPr lang="ru-RU" sz="1400" baseline="30000" dirty="0">
                <a:solidFill>
                  <a:srgbClr val="0070C0"/>
                </a:solidFill>
                <a:ea typeface="Verdana" pitchFamily="34" charset="0"/>
              </a:rPr>
              <a:t>1</a:t>
            </a:r>
            <a:r>
              <a:rPr lang="ru-RU" sz="1400" dirty="0">
                <a:solidFill>
                  <a:srgbClr val="0070C0"/>
                </a:solidFill>
                <a:ea typeface="Verdana" pitchFamily="34" charset="0"/>
              </a:rPr>
              <a:t>, Долбня А.Д.</a:t>
            </a:r>
            <a:r>
              <a:rPr lang="ru-RU" sz="1400" baseline="30000" dirty="0">
                <a:solidFill>
                  <a:srgbClr val="0070C0"/>
                </a:solidFill>
                <a:ea typeface="Verdana" pitchFamily="34" charset="0"/>
              </a:rPr>
              <a:t>1</a:t>
            </a:r>
            <a:r>
              <a:rPr lang="ru-RU" sz="1400" dirty="0">
                <a:solidFill>
                  <a:srgbClr val="0070C0"/>
                </a:solidFill>
                <a:ea typeface="Verdana" pitchFamily="34" charset="0"/>
              </a:rPr>
              <a:t>, </a:t>
            </a:r>
            <a:r>
              <a:rPr lang="ru-RU" sz="1400" dirty="0" err="1">
                <a:solidFill>
                  <a:srgbClr val="0070C0"/>
                </a:solidFill>
                <a:ea typeface="Verdana" pitchFamily="34" charset="0"/>
              </a:rPr>
              <a:t>Постригань</a:t>
            </a:r>
            <a:r>
              <a:rPr lang="ru-RU" sz="1400" dirty="0">
                <a:solidFill>
                  <a:srgbClr val="0070C0"/>
                </a:solidFill>
                <a:ea typeface="Verdana" pitchFamily="34" charset="0"/>
              </a:rPr>
              <a:t> А.Е.</a:t>
            </a:r>
            <a:r>
              <a:rPr lang="ru-RU" sz="1400" baseline="30000" dirty="0">
                <a:solidFill>
                  <a:srgbClr val="0070C0"/>
                </a:solidFill>
                <a:ea typeface="Verdana" pitchFamily="34" charset="0"/>
              </a:rPr>
              <a:t>1</a:t>
            </a:r>
            <a:r>
              <a:rPr lang="ru-RU" sz="1400" dirty="0" smtClean="0">
                <a:solidFill>
                  <a:srgbClr val="0070C0"/>
                </a:solidFill>
                <a:ea typeface="Verdana" pitchFamily="34" charset="0"/>
              </a:rPr>
              <a:t>, Рябов </a:t>
            </a:r>
            <a:r>
              <a:rPr lang="ru-RU" sz="1400" dirty="0">
                <a:solidFill>
                  <a:srgbClr val="0070C0"/>
                </a:solidFill>
                <a:ea typeface="Verdana" pitchFamily="34" charset="0"/>
              </a:rPr>
              <a:t>В.В.</a:t>
            </a:r>
            <a:r>
              <a:rPr lang="ru-RU" sz="1400" baseline="30000" dirty="0">
                <a:solidFill>
                  <a:srgbClr val="0070C0"/>
                </a:solidFill>
                <a:ea typeface="Verdana" pitchFamily="34" charset="0"/>
              </a:rPr>
              <a:t>2</a:t>
            </a:r>
            <a:r>
              <a:rPr lang="ru-RU" sz="1400" dirty="0">
                <a:solidFill>
                  <a:srgbClr val="0070C0"/>
                </a:solidFill>
                <a:ea typeface="Verdana" pitchFamily="34" charset="0"/>
              </a:rPr>
              <a:t>, </a:t>
            </a:r>
            <a:r>
              <a:rPr lang="ru-RU" sz="1400" dirty="0" err="1">
                <a:solidFill>
                  <a:srgbClr val="0070C0"/>
                </a:solidFill>
                <a:ea typeface="Verdana" pitchFamily="34" charset="0"/>
              </a:rPr>
              <a:t>Гарганеева</a:t>
            </a:r>
            <a:r>
              <a:rPr lang="ru-RU" sz="1400" dirty="0">
                <a:solidFill>
                  <a:srgbClr val="0070C0"/>
                </a:solidFill>
                <a:ea typeface="Verdana" pitchFamily="34" charset="0"/>
              </a:rPr>
              <a:t> А.А.</a:t>
            </a:r>
            <a:r>
              <a:rPr lang="ru-RU" sz="1400" baseline="30000" dirty="0">
                <a:solidFill>
                  <a:srgbClr val="0070C0"/>
                </a:solidFill>
                <a:ea typeface="Verdana" pitchFamily="34" charset="0"/>
              </a:rPr>
              <a:t>2</a:t>
            </a:r>
            <a:endParaRPr lang="ru-RU" sz="1400" dirty="0">
              <a:solidFill>
                <a:srgbClr val="0070C0"/>
              </a:solidFill>
              <a:ea typeface="Verdana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srgbClr val="0070C0"/>
                </a:solidFill>
                <a:ea typeface="Verdana" pitchFamily="34" charset="0"/>
              </a:rPr>
              <a:t>1</a:t>
            </a:r>
            <a:r>
              <a:rPr lang="ru-RU" sz="1400" b="1" i="1" baseline="-25000" dirty="0">
                <a:solidFill>
                  <a:srgbClr val="0070C0"/>
                </a:solidFill>
                <a:ea typeface="Verdana" pitchFamily="34" charset="0"/>
              </a:rPr>
              <a:t> </a:t>
            </a:r>
            <a:r>
              <a:rPr lang="ru-RU" sz="1400" i="1" dirty="0">
                <a:solidFill>
                  <a:srgbClr val="0070C0"/>
                </a:solidFill>
                <a:ea typeface="Verdana" pitchFamily="34" charset="0"/>
              </a:rPr>
              <a:t>– </a:t>
            </a:r>
            <a:r>
              <a:rPr lang="ru-RU" sz="1400" i="1" dirty="0" smtClean="0">
                <a:solidFill>
                  <a:srgbClr val="0070C0"/>
                </a:solidFill>
                <a:ea typeface="Verdana" pitchFamily="34" charset="0"/>
              </a:rPr>
              <a:t>НИИ </a:t>
            </a:r>
            <a:r>
              <a:rPr lang="ru-RU" sz="1400" i="1" dirty="0">
                <a:solidFill>
                  <a:srgbClr val="0070C0"/>
                </a:solidFill>
                <a:ea typeface="Verdana" pitchFamily="34" charset="0"/>
              </a:rPr>
              <a:t>медицинской </a:t>
            </a:r>
            <a:r>
              <a:rPr lang="ru-RU" sz="1400" i="1" dirty="0" smtClean="0">
                <a:solidFill>
                  <a:srgbClr val="0070C0"/>
                </a:solidFill>
                <a:ea typeface="Verdana" pitchFamily="34" charset="0"/>
              </a:rPr>
              <a:t>генетики Томского НИМЦ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0070C0"/>
                </a:solidFill>
                <a:ea typeface="Verdana" pitchFamily="34" charset="0"/>
              </a:rPr>
              <a:t>2 </a:t>
            </a:r>
            <a:r>
              <a:rPr lang="ru-RU" sz="1400" i="1" dirty="0">
                <a:solidFill>
                  <a:srgbClr val="0070C0"/>
                </a:solidFill>
                <a:ea typeface="Verdana" pitchFamily="34" charset="0"/>
              </a:rPr>
              <a:t>– </a:t>
            </a:r>
            <a:r>
              <a:rPr lang="ru-RU" sz="1400" i="1" dirty="0" smtClean="0">
                <a:solidFill>
                  <a:srgbClr val="0070C0"/>
                </a:solidFill>
                <a:ea typeface="Verdana" pitchFamily="34" charset="0"/>
              </a:rPr>
              <a:t>НИИ кардиологии Томского НИМЦ</a:t>
            </a:r>
            <a:endParaRPr lang="ru-RU" sz="1400" dirty="0">
              <a:solidFill>
                <a:srgbClr val="0070C0"/>
              </a:solidFill>
              <a:ea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6372"/>
            <a:ext cx="1041177" cy="67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0972"/>
            <a:ext cx="1368152" cy="101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54" y="37838"/>
            <a:ext cx="1153850" cy="4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850397" y="1268411"/>
            <a:ext cx="3186099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i="1" dirty="0" smtClean="0">
                <a:ea typeface="Verdana" pitchFamily="34" charset="0"/>
              </a:rPr>
              <a:t>e-mail: nad.babushkina@medgenetics.ru</a:t>
            </a:r>
            <a:endParaRPr lang="ru-RU" sz="1400" i="1" dirty="0">
              <a:ea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26355"/>
            <a:ext cx="8942795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70C0"/>
                </a:solidFill>
              </a:rPr>
              <a:t>Работа выполнена при частичном финансировании </a:t>
            </a:r>
            <a:r>
              <a:rPr lang="ru-RU" sz="1400" dirty="0" err="1" smtClean="0">
                <a:solidFill>
                  <a:srgbClr val="0070C0"/>
                </a:solidFill>
              </a:rPr>
              <a:t>Госзадания</a:t>
            </a:r>
            <a:r>
              <a:rPr lang="ru-RU" sz="1400" dirty="0" smtClean="0">
                <a:solidFill>
                  <a:srgbClr val="0070C0"/>
                </a:solidFill>
              </a:rPr>
              <a:t> Министерства науки и высшего образования </a:t>
            </a:r>
            <a:endParaRPr lang="en-US" sz="14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70C0"/>
                </a:solidFill>
              </a:rPr>
              <a:t>(№ 122020300041-7 и №122020300043-1).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0" t="17791" r="15264" b="16371"/>
          <a:stretch/>
        </p:blipFill>
        <p:spPr bwMode="auto">
          <a:xfrm>
            <a:off x="35496" y="3794348"/>
            <a:ext cx="106350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803998"/>
            <a:ext cx="3485145" cy="32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1397" y="2139702"/>
            <a:ext cx="45939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Высокая социальная значимость сердечно-сосудистых заболеваний, важная роль генетической составляющей в их развитии и неоднозначность описанных ассоциаций поддерживают незатухающий интерес к изучению новых генов-кандидатов. 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2139702"/>
            <a:ext cx="44359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Из доклада ВОЗ по ССЗ</a:t>
            </a:r>
            <a:r>
              <a:rPr lang="en-US" sz="1400" b="1" i="1" dirty="0" smtClean="0"/>
              <a:t> </a:t>
            </a:r>
            <a:r>
              <a:rPr lang="ru-RU" sz="1400" b="1" i="1" dirty="0" smtClean="0"/>
              <a:t>от 11 июня 2021 г.:</a:t>
            </a:r>
          </a:p>
          <a:p>
            <a:r>
              <a:rPr lang="ru-RU" sz="1400" dirty="0" smtClean="0"/>
              <a:t>«…Сердечно-сосудистые заболевания (ССЗ) являются ведущей причиной смертности в мире.</a:t>
            </a:r>
          </a:p>
          <a:p>
            <a:r>
              <a:rPr lang="ru-RU" sz="1400" dirty="0" smtClean="0"/>
              <a:t>По оценкам, в 2019 г. от ССЗ скончались 17,9 млн человек, что составляет 32% от всех случаев смерти в мире. Восемьдесят пять процентов этих смертей были вызваны инфарктом миокарда и инсультом…»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79830" y="4037563"/>
            <a:ext cx="7866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Нами проведен анализ полиморфизма генов белков репарации ДНК (продукты которых задействованы во многих биохимических процессах) в трех группах пациентов с различными ССЗ. 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13033"/>
            <a:ext cx="9180512" cy="35668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01925" y="13033"/>
            <a:ext cx="641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Биобанк  населения Северной Евразии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495393"/>
            <a:ext cx="3456384" cy="17103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 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Аутопсийный</a:t>
            </a:r>
            <a:r>
              <a:rPr lang="ru-RU" sz="1600" b="1" dirty="0" smtClean="0">
                <a:solidFill>
                  <a:schemeClr val="tx1"/>
                </a:solidFill>
              </a:rPr>
              <a:t> материал от пациентов, умерших в молодом возрасте (от 23 до 55 лет</a:t>
            </a:r>
            <a:r>
              <a:rPr lang="en-US" sz="1600" b="1" dirty="0" smtClean="0">
                <a:solidFill>
                  <a:schemeClr val="tx1"/>
                </a:solidFill>
              </a:rPr>
              <a:t>, x̅=47 </a:t>
            </a:r>
            <a:r>
              <a:rPr lang="ru-RU" sz="1600" b="1" dirty="0" smtClean="0">
                <a:solidFill>
                  <a:schemeClr val="tx1"/>
                </a:solidFill>
              </a:rPr>
              <a:t>лет) от сердечно-сосудистого события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</a:t>
            </a:r>
            <a:r>
              <a:rPr lang="ru-RU" sz="1600" b="1" dirty="0" smtClean="0">
                <a:solidFill>
                  <a:schemeClr val="tx1"/>
                </a:solidFill>
              </a:rPr>
              <a:t>=</a:t>
            </a:r>
            <a:r>
              <a:rPr lang="en-US" sz="1600" b="1" dirty="0" smtClean="0">
                <a:solidFill>
                  <a:schemeClr val="tx1"/>
                </a:solidFill>
              </a:rPr>
              <a:t>73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15816" y="855602"/>
            <a:ext cx="2520280" cy="12779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Пациенты с инфарктом миокарда с подъемом сегмента </a:t>
            </a:r>
            <a:r>
              <a:rPr lang="en-US" sz="1600" b="1" dirty="0" smtClean="0">
                <a:solidFill>
                  <a:schemeClr val="tx1"/>
                </a:solidFill>
              </a:rPr>
              <a:t>ST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 x̅=61 </a:t>
            </a:r>
            <a:r>
              <a:rPr lang="ru-RU" sz="1600" b="1" dirty="0" smtClean="0">
                <a:solidFill>
                  <a:schemeClr val="tx1"/>
                </a:solidFill>
              </a:rPr>
              <a:t>год) </a:t>
            </a:r>
            <a:r>
              <a:rPr lang="en-US" sz="1600" b="1" dirty="0" smtClean="0">
                <a:solidFill>
                  <a:schemeClr val="tx1"/>
                </a:solidFill>
              </a:rPr>
              <a:t>n</a:t>
            </a:r>
            <a:r>
              <a:rPr lang="ru-RU" sz="1600" b="1" dirty="0" smtClean="0">
                <a:solidFill>
                  <a:schemeClr val="tx1"/>
                </a:solidFill>
              </a:rPr>
              <a:t>=</a:t>
            </a:r>
            <a:r>
              <a:rPr lang="en-US" sz="1600" b="1" dirty="0" smtClean="0">
                <a:solidFill>
                  <a:schemeClr val="tx1"/>
                </a:solidFill>
              </a:rPr>
              <a:t>7</a:t>
            </a:r>
            <a:r>
              <a:rPr lang="ru-RU" sz="1600" b="1" dirty="0" smtClean="0">
                <a:solidFill>
                  <a:schemeClr val="tx1"/>
                </a:solidFill>
              </a:rPr>
              <a:t>6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010" y="836744"/>
            <a:ext cx="2765798" cy="12779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ИБС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Пациенты с хронической ИБС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x̅=</a:t>
            </a:r>
            <a:r>
              <a:rPr lang="ru-RU" sz="1600" b="1" dirty="0" smtClean="0">
                <a:solidFill>
                  <a:schemeClr val="tx1"/>
                </a:solidFill>
              </a:rPr>
              <a:t>55,4 года)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</a:t>
            </a:r>
            <a:r>
              <a:rPr lang="ru-RU" sz="1600" b="1" dirty="0" smtClean="0">
                <a:solidFill>
                  <a:schemeClr val="tx1"/>
                </a:solidFill>
              </a:rPr>
              <a:t>=177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52920" y="2283718"/>
            <a:ext cx="327585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(контроль)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Популяционная выборка г. Томска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x̅=47 </a:t>
            </a:r>
            <a:r>
              <a:rPr lang="ru-RU" sz="1600" b="1" dirty="0" smtClean="0">
                <a:solidFill>
                  <a:schemeClr val="tx1"/>
                </a:solidFill>
              </a:rPr>
              <a:t>лет) </a:t>
            </a:r>
            <a:r>
              <a:rPr lang="en-US" sz="1600" b="1" dirty="0" smtClean="0">
                <a:solidFill>
                  <a:schemeClr val="tx1"/>
                </a:solidFill>
              </a:rPr>
              <a:t>n</a:t>
            </a:r>
            <a:r>
              <a:rPr lang="ru-RU" sz="1600" b="1" dirty="0" smtClean="0">
                <a:solidFill>
                  <a:schemeClr val="tx1"/>
                </a:solidFill>
              </a:rPr>
              <a:t>=319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44800" y="2283718"/>
            <a:ext cx="327585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(альтернативный контроль)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Лица, старше 90 лет, г. Томск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x̅=</a:t>
            </a:r>
            <a:r>
              <a:rPr lang="ru-RU" sz="1600" b="1" dirty="0" smtClean="0">
                <a:solidFill>
                  <a:schemeClr val="tx1"/>
                </a:solidFill>
              </a:rPr>
              <a:t>92 года) </a:t>
            </a:r>
            <a:r>
              <a:rPr lang="en-US" sz="1600" b="1" dirty="0" smtClean="0">
                <a:solidFill>
                  <a:schemeClr val="tx1"/>
                </a:solidFill>
              </a:rPr>
              <a:t>n</a:t>
            </a:r>
            <a:r>
              <a:rPr lang="ru-RU" sz="1600" b="1" dirty="0" smtClean="0">
                <a:solidFill>
                  <a:schemeClr val="tx1"/>
                </a:solidFill>
              </a:rPr>
              <a:t>=130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91" y="533293"/>
            <a:ext cx="483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Материал собран на базе НИИ кардиологии Томского НИМЦ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53" y="3745364"/>
            <a:ext cx="8715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err="1" smtClean="0"/>
              <a:t>Генотипирование</a:t>
            </a:r>
            <a:r>
              <a:rPr lang="ru-RU" sz="1500" b="1" dirty="0" smtClean="0"/>
              <a:t> 9 </a:t>
            </a:r>
            <a:r>
              <a:rPr lang="en-US" sz="1500" b="1" dirty="0" smtClean="0"/>
              <a:t>SNP</a:t>
            </a:r>
            <a:r>
              <a:rPr lang="ru-RU" sz="1500" b="1" dirty="0" smtClean="0"/>
              <a:t> в генах </a:t>
            </a:r>
            <a:r>
              <a:rPr lang="en-US" sz="1500" b="1" dirty="0" smtClean="0"/>
              <a:t>6 </a:t>
            </a:r>
            <a:r>
              <a:rPr lang="ru-RU" sz="1500" b="1" dirty="0" smtClean="0"/>
              <a:t>белков систем репарации ДНК проводили методами </a:t>
            </a:r>
            <a:r>
              <a:rPr lang="ru-RU" sz="1500" b="1" dirty="0" err="1" smtClean="0"/>
              <a:t>SNaPShot</a:t>
            </a:r>
            <a:r>
              <a:rPr lang="ru-RU" sz="1500" b="1" dirty="0" smtClean="0"/>
              <a:t>-анализа, ПЦР-ПДРФ и </a:t>
            </a:r>
            <a:r>
              <a:rPr lang="ru-RU" sz="1500" b="1" dirty="0" err="1" smtClean="0"/>
              <a:t>Real-Time</a:t>
            </a:r>
            <a:r>
              <a:rPr lang="ru-RU" sz="1500" b="1" dirty="0" smtClean="0"/>
              <a:t> ПЦР.</a:t>
            </a:r>
            <a:endParaRPr lang="ru-RU" sz="15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442" y="4297055"/>
            <a:ext cx="9022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Анализ ассоциаций: χ2, OR с 95% CI, регрессионный анализ. </a:t>
            </a:r>
          </a:p>
          <a:p>
            <a:r>
              <a:rPr lang="ru-RU" sz="1400" b="1" dirty="0" smtClean="0"/>
              <a:t>Статистически значимыми считались различия при p&lt;0,05. </a:t>
            </a:r>
          </a:p>
          <a:p>
            <a:r>
              <a:rPr lang="ru-RU" sz="1400" b="1" dirty="0" smtClean="0"/>
              <a:t>Оценка и </a:t>
            </a:r>
            <a:r>
              <a:rPr lang="ru-RU" sz="1400" b="1" dirty="0" err="1" smtClean="0"/>
              <a:t>визуалиция</a:t>
            </a:r>
            <a:r>
              <a:rPr lang="ru-RU" sz="1400" b="1" dirty="0" smtClean="0"/>
              <a:t> генетических дистанций (по методу </a:t>
            </a:r>
            <a:r>
              <a:rPr lang="ru-RU" sz="1400" b="1" dirty="0" err="1" smtClean="0"/>
              <a:t>Nei</a:t>
            </a:r>
            <a:r>
              <a:rPr lang="ru-RU" sz="1400" b="1" dirty="0" smtClean="0"/>
              <a:t>) </a:t>
            </a:r>
            <a:r>
              <a:rPr lang="en-US" sz="1400" b="1" dirty="0" smtClean="0"/>
              <a:t> </a:t>
            </a:r>
            <a:r>
              <a:rPr lang="ru-RU" sz="1400" b="1" dirty="0" smtClean="0"/>
              <a:t>проведены в приложении к </a:t>
            </a:r>
            <a:r>
              <a:rPr lang="ru-RU" sz="1400" b="1" dirty="0" err="1" smtClean="0"/>
              <a:t>Exсel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GenAlEx</a:t>
            </a:r>
            <a:r>
              <a:rPr lang="ru-RU" sz="1400" b="1" dirty="0" smtClean="0"/>
              <a:t> 6.503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636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75" y="47575"/>
            <a:ext cx="440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Попарные сравнения групп по всем локусам выявили статистически значимые различия по двум маркерам гена репарации ДНК </a:t>
            </a:r>
            <a:r>
              <a:rPr lang="ru-RU" b="1" i="1" dirty="0" smtClean="0">
                <a:solidFill>
                  <a:srgbClr val="0070C0"/>
                </a:solidFill>
              </a:rPr>
              <a:t>ATM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88648"/>
            <a:ext cx="1293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r</a:t>
            </a:r>
            <a:r>
              <a:rPr lang="en-US" sz="1400" b="1" dirty="0" smtClean="0"/>
              <a:t>s189037</a:t>
            </a:r>
            <a:r>
              <a:rPr lang="ru-RU" sz="1400" b="1" dirty="0" smtClean="0"/>
              <a:t>, </a:t>
            </a:r>
            <a:r>
              <a:rPr lang="en-US" sz="1400" b="1" i="1" dirty="0" smtClean="0"/>
              <a:t>ATM</a:t>
            </a:r>
            <a:endParaRPr lang="ru-RU" sz="14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74552"/>
              </p:ext>
            </p:extLst>
          </p:nvPr>
        </p:nvGraphicFramePr>
        <p:xfrm>
          <a:off x="97375" y="4166582"/>
          <a:ext cx="4206567" cy="664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890"/>
                <a:gridCol w="573720"/>
                <a:gridCol w="989016"/>
                <a:gridCol w="741761"/>
                <a:gridCol w="824180"/>
              </a:tblGrid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ИМп</a:t>
                      </a:r>
                      <a:r>
                        <a:rPr lang="en-US" sz="1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ST </a:t>
                      </a:r>
                      <a:r>
                        <a:rPr lang="en-US" sz="1400" b="1" u="none" strike="noStrike" dirty="0" err="1" smtClean="0">
                          <a:solidFill>
                            <a:srgbClr val="00B0F0"/>
                          </a:solidFill>
                          <a:effectLst/>
                        </a:rPr>
                        <a:t>vs</a:t>
                      </a:r>
                      <a:r>
                        <a:rPr lang="ru-RU" sz="14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Гер</a:t>
                      </a:r>
                      <a:endParaRPr lang="ru-RU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CI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1" u="none" strike="noStrike" dirty="0">
                          <a:effectLst/>
                        </a:rPr>
                        <a:t>χ</a:t>
                      </a:r>
                      <a:r>
                        <a:rPr lang="el-GR" sz="1400" b="1" u="none" strike="noStrike" baseline="30000" dirty="0">
                          <a:effectLst/>
                        </a:rPr>
                        <a:t>2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0,6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0,39-0,92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5,65</a:t>
                      </a:r>
                      <a:endParaRPr lang="ru-RU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0,017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AA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0,42</a:t>
                      </a:r>
                      <a:endParaRPr lang="ru-RU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0,21-0,84</a:t>
                      </a:r>
                      <a:endParaRPr lang="ru-RU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6,18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0,013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40152" y="51470"/>
            <a:ext cx="1384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rs1801516</a:t>
            </a:r>
            <a:r>
              <a:rPr lang="ru-RU" sz="1400" b="1" dirty="0" smtClean="0"/>
              <a:t>, </a:t>
            </a:r>
            <a:r>
              <a:rPr lang="en-US" sz="1400" b="1" i="1" dirty="0" smtClean="0"/>
              <a:t>ATM</a:t>
            </a:r>
            <a:endParaRPr lang="ru-RU" sz="14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0631"/>
              </p:ext>
            </p:extLst>
          </p:nvPr>
        </p:nvGraphicFramePr>
        <p:xfrm>
          <a:off x="4716018" y="2931790"/>
          <a:ext cx="4372930" cy="878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586"/>
                <a:gridCol w="874586"/>
                <a:gridCol w="874586"/>
                <a:gridCol w="874586"/>
                <a:gridCol w="874586"/>
              </a:tblGrid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ИБС </a:t>
                      </a:r>
                      <a:r>
                        <a:rPr lang="en-US" sz="1400" b="1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vs</a:t>
                      </a:r>
                      <a:r>
                        <a:rPr lang="en-US" sz="1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Гер</a:t>
                      </a:r>
                      <a:endParaRPr lang="ru-RU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CI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1" u="none" strike="noStrike">
                          <a:effectLst/>
                        </a:rPr>
                        <a:t>χ</a:t>
                      </a:r>
                      <a:r>
                        <a:rPr lang="el-GR" sz="1400" b="1" u="none" strike="noStrike" baseline="30000">
                          <a:effectLst/>
                        </a:rPr>
                        <a:t>2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GG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0,52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0,30-0,90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5,69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0,017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1,94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1,10-3,46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5,32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1,06-2,72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4,89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" y="1491910"/>
            <a:ext cx="419226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247"/>
            <a:ext cx="420193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001" y="4011910"/>
            <a:ext cx="4427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Таким образом, изученные </a:t>
            </a:r>
            <a:r>
              <a:rPr lang="en-US" sz="1400" b="1" dirty="0" smtClean="0">
                <a:solidFill>
                  <a:srgbClr val="0070C0"/>
                </a:solidFill>
              </a:rPr>
              <a:t>SNP</a:t>
            </a:r>
            <a:r>
              <a:rPr lang="ru-RU" sz="1400" b="1" dirty="0" smtClean="0">
                <a:solidFill>
                  <a:srgbClr val="0070C0"/>
                </a:solidFill>
              </a:rPr>
              <a:t> гена </a:t>
            </a:r>
            <a:r>
              <a:rPr lang="ru-RU" sz="1400" b="1" i="1" dirty="0" smtClean="0">
                <a:solidFill>
                  <a:srgbClr val="0070C0"/>
                </a:solidFill>
              </a:rPr>
              <a:t>ATM </a:t>
            </a:r>
            <a:r>
              <a:rPr lang="ru-RU" sz="1400" b="1" dirty="0" smtClean="0">
                <a:solidFill>
                  <a:srgbClr val="0070C0"/>
                </a:solidFill>
              </a:rPr>
              <a:t>вовлечены в селективную выживаемость при ССЗ, благоприятными являются частые аллели изученных маркеров в гомозиготном состоянии.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68144" y="374223"/>
            <a:ext cx="319570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Для всего массива </a:t>
            </a:r>
            <a:r>
              <a:rPr lang="ru-RU" sz="1400" b="1" dirty="0" smtClean="0"/>
              <a:t>данных </a:t>
            </a:r>
            <a:r>
              <a:rPr lang="ru-RU" sz="1400" b="1" dirty="0" smtClean="0"/>
              <a:t>(9 локусов в пяти исследованных группах)</a:t>
            </a:r>
            <a:r>
              <a:rPr lang="ru-RU" sz="1400" b="1" dirty="0" smtClean="0"/>
              <a:t> был проведен </a:t>
            </a:r>
            <a:r>
              <a:rPr lang="ru-RU" sz="1600" b="1" dirty="0" smtClean="0"/>
              <a:t>регрессионный анализ</a:t>
            </a:r>
            <a:r>
              <a:rPr lang="ru-RU" sz="1400" b="1" dirty="0" smtClean="0"/>
              <a:t>. </a:t>
            </a:r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rgbClr val="0070C0"/>
                </a:solidFill>
              </a:rPr>
              <a:t>Статистически значимые различия были выявлены для двух маркеров :  </a:t>
            </a:r>
            <a:r>
              <a:rPr lang="ru-RU" sz="1600" b="1" dirty="0" smtClean="0">
                <a:solidFill>
                  <a:srgbClr val="0070C0"/>
                </a:solidFill>
              </a:rPr>
              <a:t>rs560191 гена </a:t>
            </a:r>
            <a:r>
              <a:rPr lang="ru-RU" sz="1600" b="1" i="1" dirty="0" smtClean="0">
                <a:solidFill>
                  <a:srgbClr val="0070C0"/>
                </a:solidFill>
              </a:rPr>
              <a:t>TP53BP1</a:t>
            </a:r>
            <a:r>
              <a:rPr lang="ru-RU" sz="1600" b="1" dirty="0" smtClean="0">
                <a:solidFill>
                  <a:srgbClr val="0070C0"/>
                </a:solidFill>
              </a:rPr>
              <a:t> и rs1801516 гена </a:t>
            </a:r>
            <a:r>
              <a:rPr lang="ru-RU" sz="1600" b="1" i="1" dirty="0" smtClean="0">
                <a:solidFill>
                  <a:srgbClr val="0070C0"/>
                </a:solidFill>
              </a:rPr>
              <a:t>ATM</a:t>
            </a:r>
            <a:r>
              <a:rPr lang="ru-RU" sz="1600" b="1" dirty="0" smtClean="0">
                <a:solidFill>
                  <a:srgbClr val="0070C0"/>
                </a:solidFill>
              </a:rPr>
              <a:t>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863" y="25265"/>
            <a:ext cx="52422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Исследованные маркеры в генах белков систем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 репарации ДНК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: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charset="-52"/>
                <a:cs typeface="Times New Roman" pitchFamily="18" charset="0"/>
              </a:rPr>
              <a:t>локализация и функциональный класс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09" y="2499742"/>
            <a:ext cx="24669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87435"/>
              </p:ext>
            </p:extLst>
          </p:nvPr>
        </p:nvGraphicFramePr>
        <p:xfrm>
          <a:off x="107504" y="549060"/>
          <a:ext cx="5688633" cy="4542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087"/>
                <a:gridCol w="1978094"/>
                <a:gridCol w="1047225"/>
                <a:gridCol w="1228227"/>
              </a:tblGrid>
              <a:tr h="42427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SNP ID: нуклеотидная замена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Ген/локализация в гене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RegulomeDB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Ранг*/шкала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MAF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(min-max)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</a:tr>
              <a:tr h="3299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</a:t>
                      </a:r>
                      <a:r>
                        <a:rPr lang="ru-RU" sz="1400">
                          <a:effectLst/>
                        </a:rPr>
                        <a:t>560191: </a:t>
                      </a:r>
                      <a:r>
                        <a:rPr lang="en-US" sz="1400">
                          <a:effectLst/>
                        </a:rPr>
                        <a:t>G</a:t>
                      </a:r>
                      <a:r>
                        <a:rPr lang="ru-RU" sz="1400">
                          <a:effectLst/>
                        </a:rPr>
                        <a:t>&gt;</a:t>
                      </a:r>
                      <a:r>
                        <a:rPr lang="en-US" sz="1400">
                          <a:effectLst/>
                        </a:rPr>
                        <a:t>C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TP53BP1 / ex 9</a:t>
                      </a:r>
                      <a:r>
                        <a:rPr lang="ru-RU" sz="1400">
                          <a:effectLst/>
                        </a:rPr>
                        <a:t>/ </a:t>
                      </a:r>
                      <a:r>
                        <a:rPr lang="en-US" sz="1400">
                          <a:effectLst/>
                        </a:rPr>
                        <a:t>Asp</a:t>
                      </a:r>
                      <a:r>
                        <a:rPr lang="ru-RU" sz="1400">
                          <a:effectLst/>
                        </a:rPr>
                        <a:t>358</a:t>
                      </a:r>
                      <a:r>
                        <a:rPr lang="en-US" sz="1400">
                          <a:effectLst/>
                        </a:rPr>
                        <a:t>Glu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1f/0.554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526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231 -</a:t>
                      </a:r>
                      <a:r>
                        <a:rPr lang="ru-RU" sz="1400" dirty="0">
                          <a:effectLst/>
                        </a:rPr>
                        <a:t> 0.973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</a:tr>
              <a:tr h="3299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rs473297: T&gt;G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MRE11</a:t>
                      </a:r>
                      <a:r>
                        <a:rPr lang="ru-RU" sz="1400">
                          <a:effectLst/>
                        </a:rPr>
                        <a:t> / </a:t>
                      </a:r>
                      <a:r>
                        <a:rPr lang="en-US" sz="1400">
                          <a:effectLst/>
                        </a:rPr>
                        <a:t>5`UTR (in1/ANCRD)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1f/0.223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0.539</a:t>
                      </a: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0.346 - 0.652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</a:tr>
              <a:tr h="3299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rs2155209: A&gt;G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MRE 11/ 3`UTR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1f/0.554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0.234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0.046 – 0.423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</a:tr>
              <a:tr h="3299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rs1805800: C&gt;T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NBN / 5`UTR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4/0.609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0.353</a:t>
                      </a: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0.167 - 0.500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</a:tr>
              <a:tr h="3299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rs709816: G&gt;A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NBN / ex 10/</a:t>
                      </a:r>
                      <a:r>
                        <a:rPr lang="ru-RU" sz="1400">
                          <a:effectLst/>
                        </a:rPr>
                        <a:t> Asp399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6/0.288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0.609</a:t>
                      </a: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0.319 - 0.925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</a:tr>
              <a:tr h="3299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rs189037: G&gt;A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ATM / 5`UTR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2a/0,98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0.467</a:t>
                      </a: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0.138 - 0.703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</a:tr>
              <a:tr h="3299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rs1801516: G&gt;A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ATM / ex37 /</a:t>
                      </a:r>
                      <a:r>
                        <a:rPr lang="ru-RU" sz="1400">
                          <a:effectLst/>
                        </a:rPr>
                        <a:t> Asp1853Asn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7/0.184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0.067</a:t>
                      </a: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0.0004 - 0.237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</a:tr>
              <a:tr h="3299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rs1799977: A&gt;G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MLH1 / ex8 / Ile219Val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5/0,611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0.170</a:t>
                      </a: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0.006 - 0.360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</a:tr>
              <a:tr h="3299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rs1805321: G&gt;A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PMS2 / ex11 / Pro</a:t>
                      </a:r>
                      <a:r>
                        <a:rPr lang="ru-RU" sz="1400">
                          <a:effectLst/>
                        </a:rPr>
                        <a:t>470</a:t>
                      </a:r>
                      <a:r>
                        <a:rPr lang="en-US" sz="1400">
                          <a:effectLst/>
                        </a:rPr>
                        <a:t>Ser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5/0.135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0.358</a:t>
                      </a: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0.206 - 0.505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137" marR="11137" marT="79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9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20538"/>
            <a:ext cx="375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Визуализация генетических расстояний между исследованными группами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96033" y="1106919"/>
            <a:ext cx="2929127" cy="1752863"/>
            <a:chOff x="6214873" y="26799"/>
            <a:chExt cx="2929127" cy="1752863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873" y="26799"/>
              <a:ext cx="2929127" cy="1752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7236296" y="852026"/>
              <a:ext cx="115608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/>
                <a:t>PMID: 39018798</a:t>
              </a:r>
              <a:endParaRPr lang="ru-RU" sz="1100" b="1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6793" y="4144254"/>
            <a:ext cx="3857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Все исследованные </a:t>
            </a:r>
            <a:r>
              <a:rPr lang="en-US" sz="1400" b="1" dirty="0" smtClean="0">
                <a:solidFill>
                  <a:srgbClr val="0070C0"/>
                </a:solidFill>
              </a:rPr>
              <a:t>SNP </a:t>
            </a:r>
            <a:r>
              <a:rPr lang="ru-RU" sz="1400" b="1" dirty="0" smtClean="0">
                <a:solidFill>
                  <a:srgbClr val="0070C0"/>
                </a:solidFill>
              </a:rPr>
              <a:t>вносят свой вклад в различия между группами,  однако rs560191 определяет основные различия между изученными группами с ССЗ.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" y="2252996"/>
            <a:ext cx="3116535" cy="187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10494" y="2297131"/>
            <a:ext cx="953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rs560191</a:t>
            </a:r>
            <a:r>
              <a:rPr lang="ru-RU" sz="1400" b="1" dirty="0" smtClean="0"/>
              <a:t>, </a:t>
            </a:r>
          </a:p>
          <a:p>
            <a:r>
              <a:rPr lang="en-US" sz="1400" b="1" i="1" dirty="0" smtClean="0"/>
              <a:t>TP53BP1</a:t>
            </a:r>
            <a:endParaRPr lang="en-US" sz="14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7563" y="32395"/>
            <a:ext cx="5286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Одна из основных функций </a:t>
            </a:r>
            <a:r>
              <a:rPr lang="ru-RU" sz="1400" b="1" dirty="0" smtClean="0"/>
              <a:t>TP53BP1</a:t>
            </a:r>
            <a:r>
              <a:rPr lang="ru-RU" sz="1400" dirty="0" smtClean="0"/>
              <a:t> (помимо его роли в репарации </a:t>
            </a:r>
            <a:r>
              <a:rPr lang="ru-RU" sz="1400" dirty="0" err="1" smtClean="0"/>
              <a:t>двуцепочечных</a:t>
            </a:r>
            <a:r>
              <a:rPr lang="ru-RU" sz="1400" dirty="0" smtClean="0"/>
              <a:t> повреждений ДНК) заключается в глобальном усилении сигналов, зависящих от p53, в том числе – и ответ на окислительный стресс [</a:t>
            </a:r>
            <a:r>
              <a:rPr lang="en-US" sz="1400" dirty="0" smtClean="0"/>
              <a:t>PMID: 27546791</a:t>
            </a:r>
            <a:r>
              <a:rPr lang="ru-RU" sz="1400" dirty="0" smtClean="0"/>
              <a:t>].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91843" y="1115908"/>
            <a:ext cx="2038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ATM</a:t>
            </a:r>
            <a:r>
              <a:rPr lang="ru-RU" sz="1400" dirty="0" smtClean="0"/>
              <a:t>  является  ключевым сенсором и регулятором окислительного стресса, селективно влияет на подмножество нижестоящих событий </a:t>
            </a:r>
            <a:r>
              <a:rPr lang="en-US" sz="1400" dirty="0" smtClean="0"/>
              <a:t>[PMID: 39018798]</a:t>
            </a:r>
            <a:r>
              <a:rPr lang="ru-RU" sz="1400" dirty="0" smtClean="0"/>
              <a:t>.  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69134" y="3003798"/>
            <a:ext cx="5063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Таким образом, </a:t>
            </a:r>
            <a:r>
              <a:rPr lang="en-US" b="1" dirty="0" smtClean="0">
                <a:solidFill>
                  <a:srgbClr val="0070C0"/>
                </a:solidFill>
              </a:rPr>
              <a:t>ATM </a:t>
            </a:r>
            <a:r>
              <a:rPr lang="ru-RU" b="1" dirty="0" smtClean="0">
                <a:solidFill>
                  <a:srgbClr val="0070C0"/>
                </a:solidFill>
              </a:rPr>
              <a:t>и </a:t>
            </a:r>
            <a:r>
              <a:rPr lang="en-US" b="1" dirty="0" smtClean="0">
                <a:solidFill>
                  <a:srgbClr val="0070C0"/>
                </a:solidFill>
              </a:rPr>
              <a:t>TP53BP1 </a:t>
            </a:r>
            <a:r>
              <a:rPr lang="ru-RU" b="1" dirty="0" smtClean="0">
                <a:solidFill>
                  <a:srgbClr val="0070C0"/>
                </a:solidFill>
              </a:rPr>
              <a:t>вовлечены в патогенез СЗЗ  через регуляцию ответа на окислительный стресс, что указывает на необходимость обратить более пристальное внимание на изученную группу генов в контексте их участия в предрасположенности к данному типу патологий.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" y="564237"/>
            <a:ext cx="3116535" cy="161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вал 17"/>
          <p:cNvSpPr/>
          <p:nvPr/>
        </p:nvSpPr>
        <p:spPr>
          <a:xfrm rot="762349">
            <a:off x="698922" y="701808"/>
            <a:ext cx="2408449" cy="150569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24993" y="1239212"/>
            <a:ext cx="1956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Значительно удалены!</a:t>
            </a:r>
            <a:endParaRPr lang="ru-RU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8978</TotalTime>
  <Words>754</Words>
  <Application>Microsoft Office PowerPoint</Application>
  <PresentationFormat>Экран (16:9)</PresentationFormat>
  <Paragraphs>140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Гены ATM и TP53BP1  при сердечно-сосудистых заболеваниях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 и TP53BP1  при сердечно-сосудистых заболеваниях</dc:title>
  <dc:creator>Бабушкина Надежда Петровна</dc:creator>
  <cp:lastModifiedBy>Бабушкина Надежда Петровна</cp:lastModifiedBy>
  <cp:revision>44</cp:revision>
  <dcterms:created xsi:type="dcterms:W3CDTF">2025-04-16T02:01:39Z</dcterms:created>
  <dcterms:modified xsi:type="dcterms:W3CDTF">2025-04-22T07:39:48Z</dcterms:modified>
</cp:coreProperties>
</file>